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36576000" cy="30175200"/>
  <p:notesSz cx="6858000" cy="9144000"/>
  <p:defaultTextStyle>
    <a:defPPr>
      <a:defRPr lang="en-US"/>
    </a:defPPr>
    <a:lvl1pPr marL="0" algn="l" defTabSz="3160166" rtl="0" eaLnBrk="1" latinLnBrk="0" hangingPunct="1">
      <a:defRPr sz="6221" kern="1200">
        <a:solidFill>
          <a:schemeClr val="tx1"/>
        </a:solidFill>
        <a:latin typeface="+mn-lt"/>
        <a:ea typeface="+mn-ea"/>
        <a:cs typeface="+mn-cs"/>
      </a:defRPr>
    </a:lvl1pPr>
    <a:lvl2pPr marL="1580083" algn="l" defTabSz="3160166" rtl="0" eaLnBrk="1" latinLnBrk="0" hangingPunct="1">
      <a:defRPr sz="6221" kern="1200">
        <a:solidFill>
          <a:schemeClr val="tx1"/>
        </a:solidFill>
        <a:latin typeface="+mn-lt"/>
        <a:ea typeface="+mn-ea"/>
        <a:cs typeface="+mn-cs"/>
      </a:defRPr>
    </a:lvl2pPr>
    <a:lvl3pPr marL="3160166" algn="l" defTabSz="3160166" rtl="0" eaLnBrk="1" latinLnBrk="0" hangingPunct="1">
      <a:defRPr sz="6221" kern="1200">
        <a:solidFill>
          <a:schemeClr val="tx1"/>
        </a:solidFill>
        <a:latin typeface="+mn-lt"/>
        <a:ea typeface="+mn-ea"/>
        <a:cs typeface="+mn-cs"/>
      </a:defRPr>
    </a:lvl3pPr>
    <a:lvl4pPr marL="4740250" algn="l" defTabSz="3160166" rtl="0" eaLnBrk="1" latinLnBrk="0" hangingPunct="1">
      <a:defRPr sz="6221" kern="1200">
        <a:solidFill>
          <a:schemeClr val="tx1"/>
        </a:solidFill>
        <a:latin typeface="+mn-lt"/>
        <a:ea typeface="+mn-ea"/>
        <a:cs typeface="+mn-cs"/>
      </a:defRPr>
    </a:lvl4pPr>
    <a:lvl5pPr marL="6320333" algn="l" defTabSz="3160166" rtl="0" eaLnBrk="1" latinLnBrk="0" hangingPunct="1">
      <a:defRPr sz="6221" kern="1200">
        <a:solidFill>
          <a:schemeClr val="tx1"/>
        </a:solidFill>
        <a:latin typeface="+mn-lt"/>
        <a:ea typeface="+mn-ea"/>
        <a:cs typeface="+mn-cs"/>
      </a:defRPr>
    </a:lvl5pPr>
    <a:lvl6pPr marL="7900416" algn="l" defTabSz="3160166" rtl="0" eaLnBrk="1" latinLnBrk="0" hangingPunct="1">
      <a:defRPr sz="6221" kern="1200">
        <a:solidFill>
          <a:schemeClr val="tx1"/>
        </a:solidFill>
        <a:latin typeface="+mn-lt"/>
        <a:ea typeface="+mn-ea"/>
        <a:cs typeface="+mn-cs"/>
      </a:defRPr>
    </a:lvl6pPr>
    <a:lvl7pPr marL="9480499" algn="l" defTabSz="3160166" rtl="0" eaLnBrk="1" latinLnBrk="0" hangingPunct="1">
      <a:defRPr sz="6221" kern="1200">
        <a:solidFill>
          <a:schemeClr val="tx1"/>
        </a:solidFill>
        <a:latin typeface="+mn-lt"/>
        <a:ea typeface="+mn-ea"/>
        <a:cs typeface="+mn-cs"/>
      </a:defRPr>
    </a:lvl7pPr>
    <a:lvl8pPr marL="11060582" algn="l" defTabSz="3160166" rtl="0" eaLnBrk="1" latinLnBrk="0" hangingPunct="1">
      <a:defRPr sz="6221" kern="1200">
        <a:solidFill>
          <a:schemeClr val="tx1"/>
        </a:solidFill>
        <a:latin typeface="+mn-lt"/>
        <a:ea typeface="+mn-ea"/>
        <a:cs typeface="+mn-cs"/>
      </a:defRPr>
    </a:lvl8pPr>
    <a:lvl9pPr marL="12640666" algn="l" defTabSz="3160166" rtl="0" eaLnBrk="1" latinLnBrk="0" hangingPunct="1">
      <a:defRPr sz="6221"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6588"/>
    <p:restoredTop sz="95377"/>
  </p:normalViewPr>
  <p:slideViewPr>
    <p:cSldViewPr snapToGrid="0" snapToObjects="1">
      <p:cViewPr>
        <p:scale>
          <a:sx n="30" d="100"/>
          <a:sy n="30" d="100"/>
        </p:scale>
        <p:origin x="776" y="-1280"/>
      </p:cViewPr>
      <p:guideLst/>
    </p:cSldViewPr>
  </p:slideViewPr>
  <p:notesTextViewPr>
    <p:cViewPr>
      <p:scale>
        <a:sx n="1" d="1"/>
        <a:sy n="1" d="1"/>
      </p:scale>
      <p:origin x="0" y="0"/>
    </p:cViewPr>
  </p:notesTextViewPr>
  <p:sorterViewPr>
    <p:cViewPr>
      <p:scale>
        <a:sx n="160" d="100"/>
        <a:sy n="16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jpg>
</file>

<file path=ppt/media/image10.png>
</file>

<file path=ppt/media/image11.png>
</file>

<file path=ppt/media/image2.jpg>
</file>

<file path=ppt/media/image3.jp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063712-5978-6948-B0FE-799ED91310ED}" type="datetimeFigureOut">
              <a:rPr lang="en-US" smtClean="0"/>
              <a:t>4/20/16</a:t>
            </a:fld>
            <a:endParaRPr lang="en-US"/>
          </a:p>
        </p:txBody>
      </p:sp>
      <p:sp>
        <p:nvSpPr>
          <p:cNvPr id="4" name="Slide Image Placeholder 3"/>
          <p:cNvSpPr>
            <a:spLocks noGrp="1" noRot="1" noChangeAspect="1"/>
          </p:cNvSpPr>
          <p:nvPr>
            <p:ph type="sldImg" idx="2"/>
          </p:nvPr>
        </p:nvSpPr>
        <p:spPr>
          <a:xfrm>
            <a:off x="1558925" y="1143000"/>
            <a:ext cx="3740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7D53EA5-CFDF-F344-9387-6D8F2A5922A7}" type="slidenum">
              <a:rPr lang="en-US" smtClean="0"/>
              <a:t>‹#›</a:t>
            </a:fld>
            <a:endParaRPr lang="en-US"/>
          </a:p>
        </p:txBody>
      </p:sp>
    </p:spTree>
    <p:extLst>
      <p:ext uri="{BB962C8B-B14F-4D97-AF65-F5344CB8AC3E}">
        <p14:creationId xmlns:p14="http://schemas.microsoft.com/office/powerpoint/2010/main" val="784558821"/>
      </p:ext>
    </p:extLst>
  </p:cSld>
  <p:clrMap bg1="lt1" tx1="dk1" bg2="lt2" tx2="dk2" accent1="accent1" accent2="accent2" accent3="accent3" accent4="accent4" accent5="accent5" accent6="accent6" hlink="hlink" folHlink="folHlink"/>
  <p:notesStyle>
    <a:lvl1pPr marL="0" algn="l" defTabSz="3160166" rtl="0" eaLnBrk="1" latinLnBrk="0" hangingPunct="1">
      <a:defRPr sz="4147" kern="1200">
        <a:solidFill>
          <a:schemeClr val="tx1"/>
        </a:solidFill>
        <a:latin typeface="+mn-lt"/>
        <a:ea typeface="+mn-ea"/>
        <a:cs typeface="+mn-cs"/>
      </a:defRPr>
    </a:lvl1pPr>
    <a:lvl2pPr marL="1580083" algn="l" defTabSz="3160166" rtl="0" eaLnBrk="1" latinLnBrk="0" hangingPunct="1">
      <a:defRPr sz="4147" kern="1200">
        <a:solidFill>
          <a:schemeClr val="tx1"/>
        </a:solidFill>
        <a:latin typeface="+mn-lt"/>
        <a:ea typeface="+mn-ea"/>
        <a:cs typeface="+mn-cs"/>
      </a:defRPr>
    </a:lvl2pPr>
    <a:lvl3pPr marL="3160166" algn="l" defTabSz="3160166" rtl="0" eaLnBrk="1" latinLnBrk="0" hangingPunct="1">
      <a:defRPr sz="4147" kern="1200">
        <a:solidFill>
          <a:schemeClr val="tx1"/>
        </a:solidFill>
        <a:latin typeface="+mn-lt"/>
        <a:ea typeface="+mn-ea"/>
        <a:cs typeface="+mn-cs"/>
      </a:defRPr>
    </a:lvl3pPr>
    <a:lvl4pPr marL="4740250" algn="l" defTabSz="3160166" rtl="0" eaLnBrk="1" latinLnBrk="0" hangingPunct="1">
      <a:defRPr sz="4147" kern="1200">
        <a:solidFill>
          <a:schemeClr val="tx1"/>
        </a:solidFill>
        <a:latin typeface="+mn-lt"/>
        <a:ea typeface="+mn-ea"/>
        <a:cs typeface="+mn-cs"/>
      </a:defRPr>
    </a:lvl4pPr>
    <a:lvl5pPr marL="6320333" algn="l" defTabSz="3160166" rtl="0" eaLnBrk="1" latinLnBrk="0" hangingPunct="1">
      <a:defRPr sz="4147" kern="1200">
        <a:solidFill>
          <a:schemeClr val="tx1"/>
        </a:solidFill>
        <a:latin typeface="+mn-lt"/>
        <a:ea typeface="+mn-ea"/>
        <a:cs typeface="+mn-cs"/>
      </a:defRPr>
    </a:lvl5pPr>
    <a:lvl6pPr marL="7900416" algn="l" defTabSz="3160166" rtl="0" eaLnBrk="1" latinLnBrk="0" hangingPunct="1">
      <a:defRPr sz="4147" kern="1200">
        <a:solidFill>
          <a:schemeClr val="tx1"/>
        </a:solidFill>
        <a:latin typeface="+mn-lt"/>
        <a:ea typeface="+mn-ea"/>
        <a:cs typeface="+mn-cs"/>
      </a:defRPr>
    </a:lvl6pPr>
    <a:lvl7pPr marL="9480499" algn="l" defTabSz="3160166" rtl="0" eaLnBrk="1" latinLnBrk="0" hangingPunct="1">
      <a:defRPr sz="4147" kern="1200">
        <a:solidFill>
          <a:schemeClr val="tx1"/>
        </a:solidFill>
        <a:latin typeface="+mn-lt"/>
        <a:ea typeface="+mn-ea"/>
        <a:cs typeface="+mn-cs"/>
      </a:defRPr>
    </a:lvl7pPr>
    <a:lvl8pPr marL="11060582" algn="l" defTabSz="3160166" rtl="0" eaLnBrk="1" latinLnBrk="0" hangingPunct="1">
      <a:defRPr sz="4147" kern="1200">
        <a:solidFill>
          <a:schemeClr val="tx1"/>
        </a:solidFill>
        <a:latin typeface="+mn-lt"/>
        <a:ea typeface="+mn-ea"/>
        <a:cs typeface="+mn-cs"/>
      </a:defRPr>
    </a:lvl8pPr>
    <a:lvl9pPr marL="12640666" algn="l" defTabSz="3160166" rtl="0" eaLnBrk="1" latinLnBrk="0" hangingPunct="1">
      <a:defRPr sz="414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7D53EA5-CFDF-F344-9387-6D8F2A5922A7}" type="slidenum">
              <a:rPr lang="en-US" smtClean="0"/>
              <a:t>1</a:t>
            </a:fld>
            <a:endParaRPr lang="en-US"/>
          </a:p>
        </p:txBody>
      </p:sp>
    </p:spTree>
    <p:extLst>
      <p:ext uri="{BB962C8B-B14F-4D97-AF65-F5344CB8AC3E}">
        <p14:creationId xmlns:p14="http://schemas.microsoft.com/office/powerpoint/2010/main" val="53051196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743200" y="4938397"/>
            <a:ext cx="31089600" cy="10505440"/>
          </a:xfrm>
        </p:spPr>
        <p:txBody>
          <a:bodyPr anchor="b"/>
          <a:lstStyle>
            <a:lvl1pPr algn="ctr">
              <a:defRPr sz="24000"/>
            </a:lvl1pPr>
          </a:lstStyle>
          <a:p>
            <a:r>
              <a:rPr lang="en-US" smtClean="0"/>
              <a:t>Click to edit Master title style</a:t>
            </a:r>
            <a:endParaRPr lang="en-US" dirty="0"/>
          </a:p>
        </p:txBody>
      </p:sp>
      <p:sp>
        <p:nvSpPr>
          <p:cNvPr id="3" name="Subtitle 2"/>
          <p:cNvSpPr>
            <a:spLocks noGrp="1"/>
          </p:cNvSpPr>
          <p:nvPr>
            <p:ph type="subTitle" idx="1"/>
          </p:nvPr>
        </p:nvSpPr>
        <p:spPr>
          <a:xfrm>
            <a:off x="4572000" y="15848967"/>
            <a:ext cx="27432000" cy="7285353"/>
          </a:xfrm>
        </p:spPr>
        <p:txBody>
          <a:bodyPr/>
          <a:lstStyle>
            <a:lvl1pPr marL="0" indent="0" algn="ctr">
              <a:buNone/>
              <a:defRPr sz="9600"/>
            </a:lvl1pPr>
            <a:lvl2pPr marL="1828800" indent="0" algn="ctr">
              <a:buNone/>
              <a:defRPr sz="8000"/>
            </a:lvl2pPr>
            <a:lvl3pPr marL="3657600" indent="0" algn="ctr">
              <a:buNone/>
              <a:defRPr sz="7200"/>
            </a:lvl3pPr>
            <a:lvl4pPr marL="5486400" indent="0" algn="ctr">
              <a:buNone/>
              <a:defRPr sz="6400"/>
            </a:lvl4pPr>
            <a:lvl5pPr marL="7315200" indent="0" algn="ctr">
              <a:buNone/>
              <a:defRPr sz="6400"/>
            </a:lvl5pPr>
            <a:lvl6pPr marL="9144000" indent="0" algn="ctr">
              <a:buNone/>
              <a:defRPr sz="6400"/>
            </a:lvl6pPr>
            <a:lvl7pPr marL="10972800" indent="0" algn="ctr">
              <a:buNone/>
              <a:defRPr sz="6400"/>
            </a:lvl7pPr>
            <a:lvl8pPr marL="12801600" indent="0" algn="ctr">
              <a:buNone/>
              <a:defRPr sz="6400"/>
            </a:lvl8pPr>
            <a:lvl9pPr marL="14630400" indent="0" algn="ctr">
              <a:buNone/>
              <a:defRPr sz="64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F591C2B-E13A-F441-88AE-D7C0055D8289}" type="datetimeFigureOut">
              <a:rPr lang="en-US" smtClean="0"/>
              <a:t>4/19/16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16800159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591C2B-E13A-F441-88AE-D7C0055D8289}" type="datetimeFigureOut">
              <a:rPr lang="en-US" smtClean="0"/>
              <a:t>4/19/16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2382012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6174702" y="1606550"/>
            <a:ext cx="7886700" cy="25572087"/>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514602" y="1606550"/>
            <a:ext cx="23202900" cy="2557208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591C2B-E13A-F441-88AE-D7C0055D8289}" type="datetimeFigureOut">
              <a:rPr lang="en-US" smtClean="0"/>
              <a:t>4/19/16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5382856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F591C2B-E13A-F441-88AE-D7C0055D8289}" type="datetimeFigureOut">
              <a:rPr lang="en-US" smtClean="0"/>
              <a:t>4/19/16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9128960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95552" y="7522854"/>
            <a:ext cx="31546800" cy="12552043"/>
          </a:xfrm>
        </p:spPr>
        <p:txBody>
          <a:bodyPr anchor="b"/>
          <a:lstStyle>
            <a:lvl1pPr>
              <a:defRPr sz="24000"/>
            </a:lvl1pPr>
          </a:lstStyle>
          <a:p>
            <a:r>
              <a:rPr lang="en-US" smtClean="0"/>
              <a:t>Click to edit Master title style</a:t>
            </a:r>
            <a:endParaRPr lang="en-US" dirty="0"/>
          </a:p>
        </p:txBody>
      </p:sp>
      <p:sp>
        <p:nvSpPr>
          <p:cNvPr id="3" name="Text Placeholder 2"/>
          <p:cNvSpPr>
            <a:spLocks noGrp="1"/>
          </p:cNvSpPr>
          <p:nvPr>
            <p:ph type="body" idx="1"/>
          </p:nvPr>
        </p:nvSpPr>
        <p:spPr>
          <a:xfrm>
            <a:off x="2495552" y="20193644"/>
            <a:ext cx="31546800" cy="6600823"/>
          </a:xfrm>
        </p:spPr>
        <p:txBody>
          <a:bodyPr/>
          <a:lstStyle>
            <a:lvl1pPr marL="0" indent="0">
              <a:buNone/>
              <a:defRPr sz="9600">
                <a:solidFill>
                  <a:schemeClr val="tx1"/>
                </a:solidFill>
              </a:defRPr>
            </a:lvl1pPr>
            <a:lvl2pPr marL="1828800" indent="0">
              <a:buNone/>
              <a:defRPr sz="8000">
                <a:solidFill>
                  <a:schemeClr val="tx1">
                    <a:tint val="75000"/>
                  </a:schemeClr>
                </a:solidFill>
              </a:defRPr>
            </a:lvl2pPr>
            <a:lvl3pPr marL="3657600" indent="0">
              <a:buNone/>
              <a:defRPr sz="7200">
                <a:solidFill>
                  <a:schemeClr val="tx1">
                    <a:tint val="75000"/>
                  </a:schemeClr>
                </a:solidFill>
              </a:defRPr>
            </a:lvl3pPr>
            <a:lvl4pPr marL="5486400" indent="0">
              <a:buNone/>
              <a:defRPr sz="6400">
                <a:solidFill>
                  <a:schemeClr val="tx1">
                    <a:tint val="75000"/>
                  </a:schemeClr>
                </a:solidFill>
              </a:defRPr>
            </a:lvl4pPr>
            <a:lvl5pPr marL="7315200" indent="0">
              <a:buNone/>
              <a:defRPr sz="6400">
                <a:solidFill>
                  <a:schemeClr val="tx1">
                    <a:tint val="75000"/>
                  </a:schemeClr>
                </a:solidFill>
              </a:defRPr>
            </a:lvl5pPr>
            <a:lvl6pPr marL="9144000" indent="0">
              <a:buNone/>
              <a:defRPr sz="6400">
                <a:solidFill>
                  <a:schemeClr val="tx1">
                    <a:tint val="75000"/>
                  </a:schemeClr>
                </a:solidFill>
              </a:defRPr>
            </a:lvl6pPr>
            <a:lvl7pPr marL="10972800" indent="0">
              <a:buNone/>
              <a:defRPr sz="6400">
                <a:solidFill>
                  <a:schemeClr val="tx1">
                    <a:tint val="75000"/>
                  </a:schemeClr>
                </a:solidFill>
              </a:defRPr>
            </a:lvl7pPr>
            <a:lvl8pPr marL="12801600" indent="0">
              <a:buNone/>
              <a:defRPr sz="6400">
                <a:solidFill>
                  <a:schemeClr val="tx1">
                    <a:tint val="75000"/>
                  </a:schemeClr>
                </a:solidFill>
              </a:defRPr>
            </a:lvl8pPr>
            <a:lvl9pPr marL="14630400" indent="0">
              <a:buNone/>
              <a:defRPr sz="6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F591C2B-E13A-F441-88AE-D7C0055D8289}" type="datetimeFigureOut">
              <a:rPr lang="en-US" smtClean="0"/>
              <a:t>4/19/16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14201835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514600" y="8032750"/>
            <a:ext cx="15544800" cy="191458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8516600" y="8032750"/>
            <a:ext cx="15544800" cy="191458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F591C2B-E13A-F441-88AE-D7C0055D8289}" type="datetimeFigureOut">
              <a:rPr lang="en-US" smtClean="0"/>
              <a:t>4/19/16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18916888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519364" y="1606557"/>
            <a:ext cx="31546800" cy="583247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519368" y="7397117"/>
            <a:ext cx="15473360" cy="3625213"/>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4" name="Content Placeholder 3"/>
          <p:cNvSpPr>
            <a:spLocks noGrp="1"/>
          </p:cNvSpPr>
          <p:nvPr>
            <p:ph sz="half" idx="2"/>
          </p:nvPr>
        </p:nvSpPr>
        <p:spPr>
          <a:xfrm>
            <a:off x="2519368" y="11022330"/>
            <a:ext cx="15473360" cy="16212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8516602" y="7397117"/>
            <a:ext cx="15549564" cy="3625213"/>
          </a:xfrm>
        </p:spPr>
        <p:txBody>
          <a:bodyPr anchor="b"/>
          <a:lstStyle>
            <a:lvl1pPr marL="0" indent="0">
              <a:buNone/>
              <a:defRPr sz="9600" b="1"/>
            </a:lvl1pPr>
            <a:lvl2pPr marL="1828800" indent="0">
              <a:buNone/>
              <a:defRPr sz="8000" b="1"/>
            </a:lvl2pPr>
            <a:lvl3pPr marL="3657600" indent="0">
              <a:buNone/>
              <a:defRPr sz="7200" b="1"/>
            </a:lvl3pPr>
            <a:lvl4pPr marL="5486400" indent="0">
              <a:buNone/>
              <a:defRPr sz="6400" b="1"/>
            </a:lvl4pPr>
            <a:lvl5pPr marL="7315200" indent="0">
              <a:buNone/>
              <a:defRPr sz="6400" b="1"/>
            </a:lvl5pPr>
            <a:lvl6pPr marL="9144000" indent="0">
              <a:buNone/>
              <a:defRPr sz="6400" b="1"/>
            </a:lvl6pPr>
            <a:lvl7pPr marL="10972800" indent="0">
              <a:buNone/>
              <a:defRPr sz="6400" b="1"/>
            </a:lvl7pPr>
            <a:lvl8pPr marL="12801600" indent="0">
              <a:buNone/>
              <a:defRPr sz="6400" b="1"/>
            </a:lvl8pPr>
            <a:lvl9pPr marL="14630400" indent="0">
              <a:buNone/>
              <a:defRPr sz="6400" b="1"/>
            </a:lvl9pPr>
          </a:lstStyle>
          <a:p>
            <a:pPr lvl="0"/>
            <a:r>
              <a:rPr lang="en-US" smtClean="0"/>
              <a:t>Click to edit Master text styles</a:t>
            </a:r>
          </a:p>
        </p:txBody>
      </p:sp>
      <p:sp>
        <p:nvSpPr>
          <p:cNvPr id="6" name="Content Placeholder 5"/>
          <p:cNvSpPr>
            <a:spLocks noGrp="1"/>
          </p:cNvSpPr>
          <p:nvPr>
            <p:ph sz="quarter" idx="4"/>
          </p:nvPr>
        </p:nvSpPr>
        <p:spPr>
          <a:xfrm>
            <a:off x="18516602" y="11022330"/>
            <a:ext cx="15549564" cy="1621218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0F591C2B-E13A-F441-88AE-D7C0055D8289}" type="datetimeFigureOut">
              <a:rPr lang="en-US" smtClean="0"/>
              <a:t>4/19/16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119931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F591C2B-E13A-F441-88AE-D7C0055D8289}" type="datetimeFigureOut">
              <a:rPr lang="en-US" smtClean="0"/>
              <a:t>4/19/16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13517151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591C2B-E13A-F441-88AE-D7C0055D8289}" type="datetimeFigureOut">
              <a:rPr lang="en-US" smtClean="0"/>
              <a:t>4/19/16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46520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2011680"/>
            <a:ext cx="11796712" cy="7040880"/>
          </a:xfrm>
        </p:spPr>
        <p:txBody>
          <a:bodyPr anchor="b"/>
          <a:lstStyle>
            <a:lvl1pPr>
              <a:defRPr sz="12800"/>
            </a:lvl1pPr>
          </a:lstStyle>
          <a:p>
            <a:r>
              <a:rPr lang="en-US" smtClean="0"/>
              <a:t>Click to edit Master title style</a:t>
            </a:r>
            <a:endParaRPr lang="en-US" dirty="0"/>
          </a:p>
        </p:txBody>
      </p:sp>
      <p:sp>
        <p:nvSpPr>
          <p:cNvPr id="3" name="Content Placeholder 2"/>
          <p:cNvSpPr>
            <a:spLocks noGrp="1"/>
          </p:cNvSpPr>
          <p:nvPr>
            <p:ph idx="1"/>
          </p:nvPr>
        </p:nvSpPr>
        <p:spPr>
          <a:xfrm>
            <a:off x="15549564" y="4344677"/>
            <a:ext cx="18516600" cy="21443950"/>
          </a:xfrm>
        </p:spPr>
        <p:txBody>
          <a:bodyPr/>
          <a:lstStyle>
            <a:lvl1pPr>
              <a:defRPr sz="12800"/>
            </a:lvl1pPr>
            <a:lvl2pPr>
              <a:defRPr sz="11200"/>
            </a:lvl2pPr>
            <a:lvl3pPr>
              <a:defRPr sz="9600"/>
            </a:lvl3pPr>
            <a:lvl4pPr>
              <a:defRPr sz="8000"/>
            </a:lvl4pPr>
            <a:lvl5pPr>
              <a:defRPr sz="8000"/>
            </a:lvl5pPr>
            <a:lvl6pPr>
              <a:defRPr sz="8000"/>
            </a:lvl6pPr>
            <a:lvl7pPr>
              <a:defRPr sz="8000"/>
            </a:lvl7pPr>
            <a:lvl8pPr>
              <a:defRPr sz="8000"/>
            </a:lvl8pPr>
            <a:lvl9pPr>
              <a:defRPr sz="8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519364" y="9052560"/>
            <a:ext cx="11796712" cy="16770987"/>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591C2B-E13A-F441-88AE-D7C0055D8289}" type="datetimeFigureOut">
              <a:rPr lang="en-US" smtClean="0"/>
              <a:t>4/19/16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1814076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19364" y="2011680"/>
            <a:ext cx="11796712" cy="7040880"/>
          </a:xfrm>
        </p:spPr>
        <p:txBody>
          <a:bodyPr anchor="b"/>
          <a:lstStyle>
            <a:lvl1pPr>
              <a:defRPr sz="128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5549564" y="4344677"/>
            <a:ext cx="18516600" cy="21443950"/>
          </a:xfrm>
        </p:spPr>
        <p:txBody>
          <a:bodyPr anchor="t"/>
          <a:lstStyle>
            <a:lvl1pPr marL="0" indent="0">
              <a:buNone/>
              <a:defRPr sz="12800"/>
            </a:lvl1pPr>
            <a:lvl2pPr marL="1828800" indent="0">
              <a:buNone/>
              <a:defRPr sz="11200"/>
            </a:lvl2pPr>
            <a:lvl3pPr marL="3657600" indent="0">
              <a:buNone/>
              <a:defRPr sz="9600"/>
            </a:lvl3pPr>
            <a:lvl4pPr marL="5486400" indent="0">
              <a:buNone/>
              <a:defRPr sz="8000"/>
            </a:lvl4pPr>
            <a:lvl5pPr marL="7315200" indent="0">
              <a:buNone/>
              <a:defRPr sz="8000"/>
            </a:lvl5pPr>
            <a:lvl6pPr marL="9144000" indent="0">
              <a:buNone/>
              <a:defRPr sz="8000"/>
            </a:lvl6pPr>
            <a:lvl7pPr marL="10972800" indent="0">
              <a:buNone/>
              <a:defRPr sz="8000"/>
            </a:lvl7pPr>
            <a:lvl8pPr marL="12801600" indent="0">
              <a:buNone/>
              <a:defRPr sz="8000"/>
            </a:lvl8pPr>
            <a:lvl9pPr marL="14630400" indent="0">
              <a:buNone/>
              <a:defRPr sz="8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2519364" y="9052560"/>
            <a:ext cx="11796712" cy="16770987"/>
          </a:xfrm>
        </p:spPr>
        <p:txBody>
          <a:bodyPr/>
          <a:lstStyle>
            <a:lvl1pPr marL="0" indent="0">
              <a:buNone/>
              <a:defRPr sz="6400"/>
            </a:lvl1pPr>
            <a:lvl2pPr marL="1828800" indent="0">
              <a:buNone/>
              <a:defRPr sz="5600"/>
            </a:lvl2pPr>
            <a:lvl3pPr marL="3657600" indent="0">
              <a:buNone/>
              <a:defRPr sz="4800"/>
            </a:lvl3pPr>
            <a:lvl4pPr marL="5486400" indent="0">
              <a:buNone/>
              <a:defRPr sz="4000"/>
            </a:lvl4pPr>
            <a:lvl5pPr marL="7315200" indent="0">
              <a:buNone/>
              <a:defRPr sz="4000"/>
            </a:lvl5pPr>
            <a:lvl6pPr marL="9144000" indent="0">
              <a:buNone/>
              <a:defRPr sz="4000"/>
            </a:lvl6pPr>
            <a:lvl7pPr marL="10972800" indent="0">
              <a:buNone/>
              <a:defRPr sz="4000"/>
            </a:lvl7pPr>
            <a:lvl8pPr marL="12801600" indent="0">
              <a:buNone/>
              <a:defRPr sz="4000"/>
            </a:lvl8pPr>
            <a:lvl9pPr marL="14630400" indent="0">
              <a:buNone/>
              <a:defRPr sz="4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F591C2B-E13A-F441-88AE-D7C0055D8289}" type="datetimeFigureOut">
              <a:rPr lang="en-US" smtClean="0"/>
              <a:t>4/19/16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E1184BF-0270-3B41-8DE0-B0E992298769}" type="slidenum">
              <a:rPr lang="en-US" smtClean="0"/>
              <a:t>‹#›</a:t>
            </a:fld>
            <a:endParaRPr lang="en-US"/>
          </a:p>
        </p:txBody>
      </p:sp>
    </p:spTree>
    <p:extLst>
      <p:ext uri="{BB962C8B-B14F-4D97-AF65-F5344CB8AC3E}">
        <p14:creationId xmlns:p14="http://schemas.microsoft.com/office/powerpoint/2010/main" val="163959947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514600" y="1606557"/>
            <a:ext cx="31546800" cy="583247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514600" y="8032750"/>
            <a:ext cx="31546800" cy="1914588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514600" y="27967947"/>
            <a:ext cx="8229600" cy="1606550"/>
          </a:xfrm>
          <a:prstGeom prst="rect">
            <a:avLst/>
          </a:prstGeom>
        </p:spPr>
        <p:txBody>
          <a:bodyPr vert="horz" lIns="91440" tIns="45720" rIns="91440" bIns="45720" rtlCol="0" anchor="ctr"/>
          <a:lstStyle>
            <a:lvl1pPr algn="l">
              <a:defRPr sz="4800">
                <a:solidFill>
                  <a:schemeClr val="tx1">
                    <a:tint val="75000"/>
                  </a:schemeClr>
                </a:solidFill>
              </a:defRPr>
            </a:lvl1pPr>
          </a:lstStyle>
          <a:p>
            <a:fld id="{0F591C2B-E13A-F441-88AE-D7C0055D8289}" type="datetimeFigureOut">
              <a:rPr lang="en-US" smtClean="0"/>
              <a:t>4/19/16</a:t>
            </a:fld>
            <a:endParaRPr lang="en-US"/>
          </a:p>
        </p:txBody>
      </p:sp>
      <p:sp>
        <p:nvSpPr>
          <p:cNvPr id="5" name="Footer Placeholder 4"/>
          <p:cNvSpPr>
            <a:spLocks noGrp="1"/>
          </p:cNvSpPr>
          <p:nvPr>
            <p:ph type="ftr" sz="quarter" idx="3"/>
          </p:nvPr>
        </p:nvSpPr>
        <p:spPr>
          <a:xfrm>
            <a:off x="12115800" y="27967947"/>
            <a:ext cx="12344400" cy="1606550"/>
          </a:xfrm>
          <a:prstGeom prst="rect">
            <a:avLst/>
          </a:prstGeom>
        </p:spPr>
        <p:txBody>
          <a:bodyPr vert="horz" lIns="91440" tIns="45720" rIns="91440" bIns="45720" rtlCol="0" anchor="ctr"/>
          <a:lstStyle>
            <a:lvl1pPr algn="ctr">
              <a:defRPr sz="4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831800" y="27967947"/>
            <a:ext cx="8229600" cy="1606550"/>
          </a:xfrm>
          <a:prstGeom prst="rect">
            <a:avLst/>
          </a:prstGeom>
        </p:spPr>
        <p:txBody>
          <a:bodyPr vert="horz" lIns="91440" tIns="45720" rIns="91440" bIns="45720" rtlCol="0" anchor="ctr"/>
          <a:lstStyle>
            <a:lvl1pPr algn="r">
              <a:defRPr sz="4800">
                <a:solidFill>
                  <a:schemeClr val="tx1">
                    <a:tint val="75000"/>
                  </a:schemeClr>
                </a:solidFill>
              </a:defRPr>
            </a:lvl1pPr>
          </a:lstStyle>
          <a:p>
            <a:fld id="{3E1184BF-0270-3B41-8DE0-B0E992298769}" type="slidenum">
              <a:rPr lang="en-US" smtClean="0"/>
              <a:t>‹#›</a:t>
            </a:fld>
            <a:endParaRPr lang="en-US"/>
          </a:p>
        </p:txBody>
      </p:sp>
    </p:spTree>
    <p:extLst>
      <p:ext uri="{BB962C8B-B14F-4D97-AF65-F5344CB8AC3E}">
        <p14:creationId xmlns:p14="http://schemas.microsoft.com/office/powerpoint/2010/main" val="117356874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657600" rtl="0" eaLnBrk="1" latinLnBrk="0" hangingPunct="1">
        <a:lnSpc>
          <a:spcPct val="90000"/>
        </a:lnSpc>
        <a:spcBef>
          <a:spcPct val="0"/>
        </a:spcBef>
        <a:buNone/>
        <a:defRPr sz="17600" kern="1200">
          <a:solidFill>
            <a:schemeClr val="tx1"/>
          </a:solidFill>
          <a:latin typeface="+mj-lt"/>
          <a:ea typeface="+mj-ea"/>
          <a:cs typeface="+mj-cs"/>
        </a:defRPr>
      </a:lvl1pPr>
    </p:titleStyle>
    <p:bodyStyle>
      <a:lvl1pPr marL="914400" indent="-914400" algn="l" defTabSz="3657600" rtl="0" eaLnBrk="1" latinLnBrk="0" hangingPunct="1">
        <a:lnSpc>
          <a:spcPct val="90000"/>
        </a:lnSpc>
        <a:spcBef>
          <a:spcPts val="4000"/>
        </a:spcBef>
        <a:buFont typeface="Arial" panose="020B0604020202020204" pitchFamily="34" charset="0"/>
        <a:buChar char="•"/>
        <a:defRPr sz="11200" kern="1200">
          <a:solidFill>
            <a:schemeClr val="tx1"/>
          </a:solidFill>
          <a:latin typeface="+mn-lt"/>
          <a:ea typeface="+mn-ea"/>
          <a:cs typeface="+mn-cs"/>
        </a:defRPr>
      </a:lvl1pPr>
      <a:lvl2pPr marL="2743200" indent="-914400" algn="l" defTabSz="3657600" rtl="0" eaLnBrk="1" latinLnBrk="0" hangingPunct="1">
        <a:lnSpc>
          <a:spcPct val="90000"/>
        </a:lnSpc>
        <a:spcBef>
          <a:spcPts val="2000"/>
        </a:spcBef>
        <a:buFont typeface="Arial" panose="020B0604020202020204" pitchFamily="34" charset="0"/>
        <a:buChar char="•"/>
        <a:defRPr sz="9600" kern="1200">
          <a:solidFill>
            <a:schemeClr val="tx1"/>
          </a:solidFill>
          <a:latin typeface="+mn-lt"/>
          <a:ea typeface="+mn-ea"/>
          <a:cs typeface="+mn-cs"/>
        </a:defRPr>
      </a:lvl2pPr>
      <a:lvl3pPr marL="4572000" indent="-914400" algn="l" defTabSz="3657600" rtl="0" eaLnBrk="1" latinLnBrk="0" hangingPunct="1">
        <a:lnSpc>
          <a:spcPct val="90000"/>
        </a:lnSpc>
        <a:spcBef>
          <a:spcPts val="2000"/>
        </a:spcBef>
        <a:buFont typeface="Arial" panose="020B0604020202020204" pitchFamily="34" charset="0"/>
        <a:buChar char="•"/>
        <a:defRPr sz="8000" kern="1200">
          <a:solidFill>
            <a:schemeClr val="tx1"/>
          </a:solidFill>
          <a:latin typeface="+mn-lt"/>
          <a:ea typeface="+mn-ea"/>
          <a:cs typeface="+mn-cs"/>
        </a:defRPr>
      </a:lvl3pPr>
      <a:lvl4pPr marL="6400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4pPr>
      <a:lvl5pPr marL="82296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5pPr>
      <a:lvl6pPr marL="100584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6pPr>
      <a:lvl7pPr marL="118872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7pPr>
      <a:lvl8pPr marL="137160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8pPr>
      <a:lvl9pPr marL="15544800" indent="-914400" algn="l" defTabSz="3657600" rtl="0" eaLnBrk="1" latinLnBrk="0" hangingPunct="1">
        <a:lnSpc>
          <a:spcPct val="90000"/>
        </a:lnSpc>
        <a:spcBef>
          <a:spcPts val="2000"/>
        </a:spcBef>
        <a:buFont typeface="Arial" panose="020B0604020202020204" pitchFamily="34" charset="0"/>
        <a:buChar char="•"/>
        <a:defRPr sz="7200" kern="1200">
          <a:solidFill>
            <a:schemeClr val="tx1"/>
          </a:solidFill>
          <a:latin typeface="+mn-lt"/>
          <a:ea typeface="+mn-ea"/>
          <a:cs typeface="+mn-cs"/>
        </a:defRPr>
      </a:lvl9pPr>
    </p:bodyStyle>
    <p:otherStyle>
      <a:defPPr>
        <a:defRPr lang="en-US"/>
      </a:defPPr>
      <a:lvl1pPr marL="0" algn="l" defTabSz="3657600" rtl="0" eaLnBrk="1" latinLnBrk="0" hangingPunct="1">
        <a:defRPr sz="7200" kern="1200">
          <a:solidFill>
            <a:schemeClr val="tx1"/>
          </a:solidFill>
          <a:latin typeface="+mn-lt"/>
          <a:ea typeface="+mn-ea"/>
          <a:cs typeface="+mn-cs"/>
        </a:defRPr>
      </a:lvl1pPr>
      <a:lvl2pPr marL="1828800" algn="l" defTabSz="3657600" rtl="0" eaLnBrk="1" latinLnBrk="0" hangingPunct="1">
        <a:defRPr sz="7200" kern="1200">
          <a:solidFill>
            <a:schemeClr val="tx1"/>
          </a:solidFill>
          <a:latin typeface="+mn-lt"/>
          <a:ea typeface="+mn-ea"/>
          <a:cs typeface="+mn-cs"/>
        </a:defRPr>
      </a:lvl2pPr>
      <a:lvl3pPr marL="3657600" algn="l" defTabSz="3657600" rtl="0" eaLnBrk="1" latinLnBrk="0" hangingPunct="1">
        <a:defRPr sz="7200" kern="1200">
          <a:solidFill>
            <a:schemeClr val="tx1"/>
          </a:solidFill>
          <a:latin typeface="+mn-lt"/>
          <a:ea typeface="+mn-ea"/>
          <a:cs typeface="+mn-cs"/>
        </a:defRPr>
      </a:lvl3pPr>
      <a:lvl4pPr marL="5486400" algn="l" defTabSz="3657600" rtl="0" eaLnBrk="1" latinLnBrk="0" hangingPunct="1">
        <a:defRPr sz="7200" kern="1200">
          <a:solidFill>
            <a:schemeClr val="tx1"/>
          </a:solidFill>
          <a:latin typeface="+mn-lt"/>
          <a:ea typeface="+mn-ea"/>
          <a:cs typeface="+mn-cs"/>
        </a:defRPr>
      </a:lvl4pPr>
      <a:lvl5pPr marL="7315200" algn="l" defTabSz="3657600" rtl="0" eaLnBrk="1" latinLnBrk="0" hangingPunct="1">
        <a:defRPr sz="7200" kern="1200">
          <a:solidFill>
            <a:schemeClr val="tx1"/>
          </a:solidFill>
          <a:latin typeface="+mn-lt"/>
          <a:ea typeface="+mn-ea"/>
          <a:cs typeface="+mn-cs"/>
        </a:defRPr>
      </a:lvl5pPr>
      <a:lvl6pPr marL="9144000" algn="l" defTabSz="3657600" rtl="0" eaLnBrk="1" latinLnBrk="0" hangingPunct="1">
        <a:defRPr sz="7200" kern="1200">
          <a:solidFill>
            <a:schemeClr val="tx1"/>
          </a:solidFill>
          <a:latin typeface="+mn-lt"/>
          <a:ea typeface="+mn-ea"/>
          <a:cs typeface="+mn-cs"/>
        </a:defRPr>
      </a:lvl6pPr>
      <a:lvl7pPr marL="10972800" algn="l" defTabSz="3657600" rtl="0" eaLnBrk="1" latinLnBrk="0" hangingPunct="1">
        <a:defRPr sz="7200" kern="1200">
          <a:solidFill>
            <a:schemeClr val="tx1"/>
          </a:solidFill>
          <a:latin typeface="+mn-lt"/>
          <a:ea typeface="+mn-ea"/>
          <a:cs typeface="+mn-cs"/>
        </a:defRPr>
      </a:lvl7pPr>
      <a:lvl8pPr marL="12801600" algn="l" defTabSz="3657600" rtl="0" eaLnBrk="1" latinLnBrk="0" hangingPunct="1">
        <a:defRPr sz="7200" kern="1200">
          <a:solidFill>
            <a:schemeClr val="tx1"/>
          </a:solidFill>
          <a:latin typeface="+mn-lt"/>
          <a:ea typeface="+mn-ea"/>
          <a:cs typeface="+mn-cs"/>
        </a:defRPr>
      </a:lvl8pPr>
      <a:lvl9pPr marL="14630400" algn="l" defTabSz="3657600" rtl="0" eaLnBrk="1" latinLnBrk="0" hangingPunct="1">
        <a:defRPr sz="7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jpg"/><Relationship Id="rId4" Type="http://schemas.openxmlformats.org/officeDocument/2006/relationships/image" Target="../media/image2.jpg"/><Relationship Id="rId5" Type="http://schemas.openxmlformats.org/officeDocument/2006/relationships/image" Target="../media/image3.jpg"/><Relationship Id="rId6" Type="http://schemas.openxmlformats.org/officeDocument/2006/relationships/image" Target="../media/image4.jpg"/><Relationship Id="rId7" Type="http://schemas.openxmlformats.org/officeDocument/2006/relationships/image" Target="../media/image5.png"/><Relationship Id="rId8" Type="http://schemas.openxmlformats.org/officeDocument/2006/relationships/image" Target="../media/image6.jpg"/><Relationship Id="rId9" Type="http://schemas.openxmlformats.org/officeDocument/2006/relationships/image" Target="../media/image7.jpg"/><Relationship Id="rId10"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p:cNvSpPr/>
          <p:nvPr/>
        </p:nvSpPr>
        <p:spPr>
          <a:xfrm>
            <a:off x="8955818" y="18045933"/>
            <a:ext cx="14303863" cy="173248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44" name="Rectangle 43"/>
          <p:cNvSpPr/>
          <p:nvPr/>
        </p:nvSpPr>
        <p:spPr>
          <a:xfrm>
            <a:off x="8963527" y="10590844"/>
            <a:ext cx="14296155" cy="143133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43" name="Rectangle 42"/>
          <p:cNvSpPr/>
          <p:nvPr/>
        </p:nvSpPr>
        <p:spPr>
          <a:xfrm>
            <a:off x="8904934" y="4034683"/>
            <a:ext cx="14354747" cy="95078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chemeClr val="accent1"/>
              </a:solidFill>
            </a:endParaRPr>
          </a:p>
        </p:txBody>
      </p:sp>
      <p:sp>
        <p:nvSpPr>
          <p:cNvPr id="42" name="Rectangle 41"/>
          <p:cNvSpPr/>
          <p:nvPr/>
        </p:nvSpPr>
        <p:spPr>
          <a:xfrm>
            <a:off x="24205104" y="4061476"/>
            <a:ext cx="11756884" cy="957912"/>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7" name="Rectangle 36"/>
          <p:cNvSpPr/>
          <p:nvPr/>
        </p:nvSpPr>
        <p:spPr>
          <a:xfrm>
            <a:off x="814353" y="24649238"/>
            <a:ext cx="7100635" cy="78759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6" name="Rectangle 35"/>
          <p:cNvSpPr/>
          <p:nvPr/>
        </p:nvSpPr>
        <p:spPr>
          <a:xfrm>
            <a:off x="814352" y="13502822"/>
            <a:ext cx="7100635" cy="78759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5" name="Rectangle 34"/>
          <p:cNvSpPr/>
          <p:nvPr/>
        </p:nvSpPr>
        <p:spPr>
          <a:xfrm>
            <a:off x="876263" y="7852912"/>
            <a:ext cx="7100635" cy="78759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34" name="Rectangle 33"/>
          <p:cNvSpPr/>
          <p:nvPr/>
        </p:nvSpPr>
        <p:spPr>
          <a:xfrm>
            <a:off x="814351" y="4033073"/>
            <a:ext cx="7100635" cy="787599"/>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15" name="Rectangle 14"/>
          <p:cNvSpPr/>
          <p:nvPr/>
        </p:nvSpPr>
        <p:spPr>
          <a:xfrm>
            <a:off x="0" y="0"/>
            <a:ext cx="36576000" cy="3625611"/>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20" name="Picture 19"/>
          <p:cNvPicPr>
            <a:picLocks noChangeAspect="1"/>
          </p:cNvPicPr>
          <p:nvPr/>
        </p:nvPicPr>
        <p:blipFill rotWithShape="1">
          <a:blip r:embed="rId3">
            <a:alphaModFix amt="36000"/>
            <a:extLst>
              <a:ext uri="{28A0092B-C50C-407E-A947-70E740481C1C}">
                <a14:useLocalDpi xmlns:a14="http://schemas.microsoft.com/office/drawing/2010/main" val="0"/>
              </a:ext>
            </a:extLst>
          </a:blip>
          <a:srcRect t="42856" b="44054"/>
          <a:stretch/>
        </p:blipFill>
        <p:spPr>
          <a:xfrm>
            <a:off x="0" y="1"/>
            <a:ext cx="36576000" cy="3638219"/>
          </a:xfrm>
          <a:prstGeom prst="rect">
            <a:avLst/>
          </a:prstGeom>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37582" y="12276661"/>
            <a:ext cx="7495154" cy="5451020"/>
          </a:xfrm>
          <a:prstGeom prst="rect">
            <a:avLst/>
          </a:prstGeom>
        </p:spPr>
      </p:pic>
      <p:pic>
        <p:nvPicPr>
          <p:cNvPr id="5" name="Picture 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132736" y="12251808"/>
            <a:ext cx="7495154" cy="5451021"/>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406065" y="20121523"/>
            <a:ext cx="8034354" cy="5843167"/>
          </a:xfrm>
          <a:prstGeom prst="rect">
            <a:avLst/>
          </a:prstGeom>
        </p:spPr>
      </p:pic>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440419" y="19937544"/>
            <a:ext cx="6819264" cy="6267842"/>
          </a:xfrm>
          <a:prstGeom prst="rect">
            <a:avLst/>
          </a:prstGeom>
        </p:spPr>
      </p:pic>
      <p:sp>
        <p:nvSpPr>
          <p:cNvPr id="14" name="TextBox 13"/>
          <p:cNvSpPr txBox="1"/>
          <p:nvPr/>
        </p:nvSpPr>
        <p:spPr>
          <a:xfrm>
            <a:off x="595564" y="708719"/>
            <a:ext cx="17852570" cy="1661993"/>
          </a:xfrm>
          <a:prstGeom prst="rect">
            <a:avLst/>
          </a:prstGeom>
          <a:noFill/>
        </p:spPr>
        <p:txBody>
          <a:bodyPr wrap="square" rtlCol="0">
            <a:spAutoFit/>
          </a:bodyPr>
          <a:lstStyle/>
          <a:p>
            <a:r>
              <a:rPr lang="en-US" sz="5800" b="1" dirty="0">
                <a:latin typeface="Cambria" charset="0"/>
                <a:ea typeface="Cambria" charset="0"/>
                <a:cs typeface="Cambria" charset="0"/>
              </a:rPr>
              <a:t>Our Grid’s Second Wind:</a:t>
            </a:r>
          </a:p>
          <a:p>
            <a:r>
              <a:rPr lang="en-US" sz="4400" dirty="0">
                <a:latin typeface="Cambria" charset="0"/>
                <a:ea typeface="Cambria" charset="0"/>
                <a:cs typeface="Cambria" charset="0"/>
              </a:rPr>
              <a:t>The effect of increased wind generation on wholesale electricity prices</a:t>
            </a:r>
          </a:p>
        </p:txBody>
      </p:sp>
      <p:sp>
        <p:nvSpPr>
          <p:cNvPr id="16" name="TextBox 15"/>
          <p:cNvSpPr txBox="1"/>
          <p:nvPr/>
        </p:nvSpPr>
        <p:spPr>
          <a:xfrm>
            <a:off x="22437166" y="645440"/>
            <a:ext cx="14138835" cy="2369880"/>
          </a:xfrm>
          <a:prstGeom prst="rect">
            <a:avLst/>
          </a:prstGeom>
          <a:noFill/>
        </p:spPr>
        <p:txBody>
          <a:bodyPr wrap="square" rtlCol="0">
            <a:spAutoFit/>
          </a:bodyPr>
          <a:lstStyle/>
          <a:p>
            <a:r>
              <a:rPr lang="en-US" sz="4000" b="1" dirty="0">
                <a:latin typeface="Cambria" charset="0"/>
                <a:ea typeface="Cambria" charset="0"/>
                <a:cs typeface="Cambria" charset="0"/>
              </a:rPr>
              <a:t>Michelle Zheng ‘16</a:t>
            </a:r>
          </a:p>
          <a:p>
            <a:r>
              <a:rPr lang="en-US" sz="3600" dirty="0">
                <a:latin typeface="Cambria" charset="0"/>
                <a:ea typeface="Cambria" charset="0"/>
                <a:cs typeface="Cambria" charset="0"/>
              </a:rPr>
              <a:t>Senior Honors Thesis, Brown University Department of Economics</a:t>
            </a:r>
          </a:p>
          <a:p>
            <a:r>
              <a:rPr lang="en-US" sz="3600" dirty="0">
                <a:latin typeface="Cambria" charset="0"/>
                <a:ea typeface="Cambria" charset="0"/>
                <a:cs typeface="Cambria" charset="0"/>
              </a:rPr>
              <a:t>Computer Science-Economics, </a:t>
            </a:r>
            <a:r>
              <a:rPr lang="en-US" sz="3600" dirty="0" smtClean="0">
                <a:latin typeface="Cambria" charset="0"/>
                <a:ea typeface="Cambria" charset="0"/>
                <a:cs typeface="Cambria" charset="0"/>
              </a:rPr>
              <a:t>Sc.B.</a:t>
            </a:r>
            <a:endParaRPr lang="en-US" sz="3600" dirty="0">
              <a:latin typeface="Cambria" charset="0"/>
              <a:ea typeface="Cambria" charset="0"/>
              <a:cs typeface="Cambria" charset="0"/>
            </a:endParaRPr>
          </a:p>
          <a:p>
            <a:r>
              <a:rPr lang="en-US" sz="3600" dirty="0">
                <a:latin typeface="Cambria" charset="0"/>
                <a:ea typeface="Cambria" charset="0"/>
                <a:cs typeface="Cambria" charset="0"/>
              </a:rPr>
              <a:t>michellejzh@gmail.com</a:t>
            </a:r>
          </a:p>
        </p:txBody>
      </p:sp>
      <p:sp>
        <p:nvSpPr>
          <p:cNvPr id="17" name="TextBox 16"/>
          <p:cNvSpPr txBox="1"/>
          <p:nvPr/>
        </p:nvSpPr>
        <p:spPr>
          <a:xfrm>
            <a:off x="814353" y="4033073"/>
            <a:ext cx="7311745" cy="4154984"/>
          </a:xfrm>
          <a:prstGeom prst="rect">
            <a:avLst/>
          </a:prstGeom>
          <a:noFill/>
        </p:spPr>
        <p:txBody>
          <a:bodyPr wrap="square" rtlCol="0">
            <a:spAutoFit/>
          </a:bodyPr>
          <a:lstStyle/>
          <a:p>
            <a:r>
              <a:rPr lang="en-US" sz="3600" b="1" dirty="0" smtClean="0">
                <a:latin typeface="Cambria" charset="0"/>
                <a:ea typeface="Cambria" charset="0"/>
                <a:cs typeface="Cambria" charset="0"/>
              </a:rPr>
              <a:t>  Research question</a:t>
            </a:r>
          </a:p>
          <a:p>
            <a:endParaRPr lang="en-US" sz="3200" b="1" dirty="0" smtClean="0">
              <a:latin typeface="Cambria" charset="0"/>
              <a:ea typeface="Cambria" charset="0"/>
              <a:cs typeface="Cambria" charset="0"/>
            </a:endParaRPr>
          </a:p>
          <a:p>
            <a:r>
              <a:rPr lang="en-US" sz="3200" dirty="0" smtClean="0">
                <a:latin typeface="Cambria" charset="0"/>
                <a:ea typeface="Cambria" charset="0"/>
                <a:cs typeface="Cambria" charset="0"/>
              </a:rPr>
              <a:t>How </a:t>
            </a:r>
            <a:r>
              <a:rPr lang="en-US" sz="3200" dirty="0">
                <a:latin typeface="Cambria" charset="0"/>
                <a:ea typeface="Cambria" charset="0"/>
                <a:cs typeface="Cambria" charset="0"/>
              </a:rPr>
              <a:t>does the quantity of wind generation being bid in competitive electricity markets affect the wholesale price of electricity? </a:t>
            </a:r>
          </a:p>
          <a:p>
            <a:endParaRPr lang="en-US" sz="3200" dirty="0">
              <a:latin typeface="Cambria" charset="0"/>
              <a:ea typeface="Cambria" charset="0"/>
              <a:cs typeface="Cambria" charset="0"/>
            </a:endParaRPr>
          </a:p>
          <a:p>
            <a:endParaRPr lang="en-US" sz="3200" dirty="0">
              <a:latin typeface="Cambria" charset="0"/>
              <a:ea typeface="Cambria" charset="0"/>
              <a:cs typeface="Cambria" charset="0"/>
            </a:endParaRPr>
          </a:p>
        </p:txBody>
      </p:sp>
      <p:pic>
        <p:nvPicPr>
          <p:cNvPr id="21" name="Picture 2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5746016" y="5104622"/>
            <a:ext cx="6960819" cy="5062414"/>
          </a:xfrm>
          <a:prstGeom prst="rect">
            <a:avLst/>
          </a:prstGeom>
        </p:spPr>
      </p:pic>
      <p:pic>
        <p:nvPicPr>
          <p:cNvPr id="22" name="Picture 2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300715" y="5104623"/>
            <a:ext cx="6445300" cy="4687491"/>
          </a:xfrm>
          <a:prstGeom prst="rect">
            <a:avLst/>
          </a:prstGeom>
        </p:spPr>
      </p:pic>
      <p:sp>
        <p:nvSpPr>
          <p:cNvPr id="24" name="TextBox 23"/>
          <p:cNvSpPr txBox="1"/>
          <p:nvPr/>
        </p:nvSpPr>
        <p:spPr>
          <a:xfrm>
            <a:off x="9198248" y="4211983"/>
            <a:ext cx="12860994" cy="584775"/>
          </a:xfrm>
          <a:prstGeom prst="rect">
            <a:avLst/>
          </a:prstGeom>
          <a:noFill/>
        </p:spPr>
        <p:txBody>
          <a:bodyPr wrap="square" rtlCol="0">
            <a:spAutoFit/>
          </a:bodyPr>
          <a:lstStyle/>
          <a:p>
            <a:r>
              <a:rPr lang="en-US" sz="3200" b="1" dirty="0">
                <a:latin typeface="Cambria" charset="0"/>
                <a:ea typeface="Cambria" charset="0"/>
                <a:cs typeface="Cambria" charset="0"/>
              </a:rPr>
              <a:t>1. Supply and demand are constantly balanced to keep the lights on.</a:t>
            </a:r>
            <a:endParaRPr lang="en-US" sz="3200" dirty="0">
              <a:latin typeface="Cambria" charset="0"/>
              <a:ea typeface="Cambria" charset="0"/>
              <a:cs typeface="Cambria" charset="0"/>
            </a:endParaRPr>
          </a:p>
        </p:txBody>
      </p:sp>
      <p:sp>
        <p:nvSpPr>
          <p:cNvPr id="25" name="TextBox 24"/>
          <p:cNvSpPr txBox="1"/>
          <p:nvPr/>
        </p:nvSpPr>
        <p:spPr>
          <a:xfrm>
            <a:off x="11677898" y="9850143"/>
            <a:ext cx="11051623" cy="523220"/>
          </a:xfrm>
          <a:prstGeom prst="rect">
            <a:avLst/>
          </a:prstGeom>
          <a:noFill/>
        </p:spPr>
        <p:txBody>
          <a:bodyPr wrap="square" rtlCol="0">
            <a:spAutoFit/>
          </a:bodyPr>
          <a:lstStyle/>
          <a:p>
            <a:r>
              <a:rPr lang="en-US" sz="2800" i="1" dirty="0">
                <a:latin typeface="Cambria" charset="0"/>
                <a:ea typeface="Cambria" charset="0"/>
                <a:cs typeface="Cambria" charset="0"/>
              </a:rPr>
              <a:t>  Schematic                                                                       Actual</a:t>
            </a:r>
          </a:p>
        </p:txBody>
      </p:sp>
      <p:sp>
        <p:nvSpPr>
          <p:cNvPr id="26" name="TextBox 25"/>
          <p:cNvSpPr txBox="1"/>
          <p:nvPr/>
        </p:nvSpPr>
        <p:spPr>
          <a:xfrm>
            <a:off x="9228817" y="10817978"/>
            <a:ext cx="13851275" cy="1077218"/>
          </a:xfrm>
          <a:prstGeom prst="rect">
            <a:avLst/>
          </a:prstGeom>
          <a:noFill/>
        </p:spPr>
        <p:txBody>
          <a:bodyPr wrap="square" rtlCol="0">
            <a:spAutoFit/>
          </a:bodyPr>
          <a:lstStyle/>
          <a:p>
            <a:r>
              <a:rPr lang="en-US" sz="3200" b="1" dirty="0">
                <a:latin typeface="Cambria" charset="0"/>
                <a:ea typeface="Cambria" charset="0"/>
                <a:cs typeface="Cambria" charset="0"/>
              </a:rPr>
              <a:t>2. The resource mix making up supply varies seasonally and annually with market trends.</a:t>
            </a:r>
            <a:endParaRPr lang="en-US" sz="3200" dirty="0">
              <a:latin typeface="Cambria" charset="0"/>
              <a:ea typeface="Cambria" charset="0"/>
              <a:cs typeface="Cambria" charset="0"/>
            </a:endParaRPr>
          </a:p>
        </p:txBody>
      </p:sp>
      <p:sp>
        <p:nvSpPr>
          <p:cNvPr id="27" name="TextBox 26"/>
          <p:cNvSpPr txBox="1"/>
          <p:nvPr/>
        </p:nvSpPr>
        <p:spPr>
          <a:xfrm>
            <a:off x="9071519" y="18364384"/>
            <a:ext cx="14098367" cy="1077218"/>
          </a:xfrm>
          <a:prstGeom prst="rect">
            <a:avLst/>
          </a:prstGeom>
          <a:noFill/>
        </p:spPr>
        <p:txBody>
          <a:bodyPr wrap="square" rtlCol="0">
            <a:spAutoFit/>
          </a:bodyPr>
          <a:lstStyle/>
          <a:p>
            <a:r>
              <a:rPr lang="en-US" sz="3200" b="1" dirty="0">
                <a:latin typeface="Cambria" charset="0"/>
                <a:ea typeface="Cambria" charset="0"/>
                <a:cs typeface="Cambria" charset="0"/>
              </a:rPr>
              <a:t>3. Increased wind generation is added to the supply curve at $0.00, shifting the supply curve to the right and decreasing price.</a:t>
            </a:r>
          </a:p>
        </p:txBody>
      </p:sp>
      <p:sp>
        <p:nvSpPr>
          <p:cNvPr id="28" name="TextBox 27"/>
          <p:cNvSpPr txBox="1"/>
          <p:nvPr/>
        </p:nvSpPr>
        <p:spPr>
          <a:xfrm>
            <a:off x="24205104" y="4141864"/>
            <a:ext cx="9138697" cy="2308324"/>
          </a:xfrm>
          <a:prstGeom prst="rect">
            <a:avLst/>
          </a:prstGeom>
          <a:noFill/>
        </p:spPr>
        <p:txBody>
          <a:bodyPr wrap="square" rtlCol="0">
            <a:spAutoFit/>
          </a:bodyPr>
          <a:lstStyle/>
          <a:p>
            <a:r>
              <a:rPr lang="en-US" sz="3600" b="1" dirty="0" smtClean="0">
                <a:latin typeface="Cambria" charset="0"/>
                <a:ea typeface="Cambria" charset="0"/>
                <a:cs typeface="Cambria" charset="0"/>
              </a:rPr>
              <a:t>   Results</a:t>
            </a:r>
            <a:endParaRPr lang="en-US" sz="3600" b="1" dirty="0">
              <a:latin typeface="Cambria" charset="0"/>
              <a:ea typeface="Cambria" charset="0"/>
              <a:cs typeface="Cambria" charset="0"/>
            </a:endParaRPr>
          </a:p>
          <a:p>
            <a:endParaRPr lang="en-US" sz="3600" dirty="0">
              <a:latin typeface="Cambria" charset="0"/>
              <a:ea typeface="Cambria" charset="0"/>
              <a:cs typeface="Cambria" charset="0"/>
            </a:endParaRPr>
          </a:p>
          <a:p>
            <a:endParaRPr lang="en-US" sz="3600" dirty="0">
              <a:latin typeface="Cambria" charset="0"/>
              <a:ea typeface="Cambria" charset="0"/>
              <a:cs typeface="Cambria" charset="0"/>
            </a:endParaRPr>
          </a:p>
          <a:p>
            <a:endParaRPr lang="en-US" sz="3600" dirty="0">
              <a:latin typeface="Cambria" charset="0"/>
              <a:ea typeface="Cambria" charset="0"/>
              <a:cs typeface="Cambria" charset="0"/>
            </a:endParaRPr>
          </a:p>
        </p:txBody>
      </p:sp>
      <p:pic>
        <p:nvPicPr>
          <p:cNvPr id="38" name="Picture 3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5611606" y="17701218"/>
            <a:ext cx="8699500" cy="4330700"/>
          </a:xfrm>
          <a:prstGeom prst="rect">
            <a:avLst/>
          </a:prstGeom>
        </p:spPr>
      </p:pic>
      <p:pic>
        <p:nvPicPr>
          <p:cNvPr id="39" name="Picture 38"/>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5598906" y="13265561"/>
            <a:ext cx="8699500" cy="4343400"/>
          </a:xfrm>
          <a:prstGeom prst="rect">
            <a:avLst/>
          </a:prstGeom>
        </p:spPr>
      </p:pic>
      <p:pic>
        <p:nvPicPr>
          <p:cNvPr id="40" name="Picture 3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5598906" y="8842605"/>
            <a:ext cx="8712200" cy="4330700"/>
          </a:xfrm>
          <a:prstGeom prst="rect">
            <a:avLst/>
          </a:prstGeom>
        </p:spPr>
      </p:pic>
      <p:pic>
        <p:nvPicPr>
          <p:cNvPr id="41" name="Picture 40"/>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9281788" y="5111645"/>
            <a:ext cx="6680200" cy="3479800"/>
          </a:xfrm>
          <a:prstGeom prst="rect">
            <a:avLst/>
          </a:prstGeom>
        </p:spPr>
      </p:pic>
      <p:sp>
        <p:nvSpPr>
          <p:cNvPr id="46" name="Rectangle 45"/>
          <p:cNvSpPr/>
          <p:nvPr/>
        </p:nvSpPr>
        <p:spPr>
          <a:xfrm>
            <a:off x="24166014" y="22556897"/>
            <a:ext cx="11795974" cy="108687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accent1"/>
              </a:solidFill>
            </a:endParaRPr>
          </a:p>
        </p:txBody>
      </p:sp>
      <p:sp>
        <p:nvSpPr>
          <p:cNvPr id="47" name="TextBox 46"/>
          <p:cNvSpPr txBox="1"/>
          <p:nvPr/>
        </p:nvSpPr>
        <p:spPr>
          <a:xfrm>
            <a:off x="24205104" y="22720460"/>
            <a:ext cx="11756884" cy="7879080"/>
          </a:xfrm>
          <a:prstGeom prst="rect">
            <a:avLst/>
          </a:prstGeom>
          <a:noFill/>
        </p:spPr>
        <p:txBody>
          <a:bodyPr wrap="square" rtlCol="0">
            <a:spAutoFit/>
          </a:bodyPr>
          <a:lstStyle/>
          <a:p>
            <a:r>
              <a:rPr lang="en-US" sz="3600" b="1" dirty="0" smtClean="0">
                <a:latin typeface="Cambria" charset="0"/>
                <a:ea typeface="Cambria" charset="0"/>
                <a:cs typeface="Cambria" charset="0"/>
              </a:rPr>
              <a:t>   Conclusion</a:t>
            </a:r>
            <a:endParaRPr lang="en-US" sz="3600" b="1" dirty="0">
              <a:latin typeface="Cambria" charset="0"/>
              <a:ea typeface="Cambria" charset="0"/>
              <a:cs typeface="Cambria" charset="0"/>
            </a:endParaRPr>
          </a:p>
          <a:p>
            <a:endParaRPr lang="en-US" sz="3200" dirty="0">
              <a:latin typeface="Cambria" charset="0"/>
              <a:ea typeface="Cambria" charset="0"/>
              <a:cs typeface="Cambria" charset="0"/>
            </a:endParaRPr>
          </a:p>
          <a:p>
            <a:r>
              <a:rPr lang="en-US" sz="2700" dirty="0">
                <a:latin typeface="Cambria" charset="0"/>
                <a:ea typeface="Cambria" charset="0"/>
                <a:cs typeface="Cambria" charset="0"/>
              </a:rPr>
              <a:t>By simulating the direct effect of increased wind supply on ISO-NE’s day-ahead electricity market, I have created estimations of the effects of different levels of additional wind on the market clearing price, as varying by the level of demand and share of supply provided by natural gas. These show that reductions in price are greatest when the percentage share of natural gas and level of demand are very high, due to the steepness of the rightmost side of the bid curve which is accessed under these conditions. </a:t>
            </a:r>
          </a:p>
          <a:p>
            <a:endParaRPr lang="en-US" sz="2700" dirty="0">
              <a:latin typeface="Cambria" charset="0"/>
              <a:ea typeface="Cambria" charset="0"/>
              <a:cs typeface="Cambria" charset="0"/>
            </a:endParaRPr>
          </a:p>
          <a:p>
            <a:r>
              <a:rPr lang="en-US" sz="2700" dirty="0">
                <a:latin typeface="Cambria" charset="0"/>
                <a:ea typeface="Cambria" charset="0"/>
                <a:cs typeface="Cambria" charset="0"/>
              </a:rPr>
              <a:t>Though wind’s share of supply in New England is currently still small, providing only about 1% of supply on average, this is set to change. State-sponsored programs and falling technology costs have made wind one of the fastest growing resources in the world. With more than 4,000 MW of proposed wind projects currently under consideration by ISO-NE, such savings in energy cost for the grid are soon to come.</a:t>
            </a:r>
          </a:p>
          <a:p>
            <a:endParaRPr lang="en-US" sz="3200" dirty="0">
              <a:latin typeface="Cambria" charset="0"/>
              <a:ea typeface="Cambria" charset="0"/>
              <a:cs typeface="Cambria" charset="0"/>
            </a:endParaRPr>
          </a:p>
          <a:p>
            <a:endParaRPr lang="en-US" sz="3200" dirty="0">
              <a:latin typeface="Cambria" charset="0"/>
              <a:ea typeface="Cambria" charset="0"/>
              <a:cs typeface="Cambria" charset="0"/>
            </a:endParaRPr>
          </a:p>
        </p:txBody>
      </p:sp>
      <p:sp>
        <p:nvSpPr>
          <p:cNvPr id="48" name="TextBox 47"/>
          <p:cNvSpPr txBox="1"/>
          <p:nvPr/>
        </p:nvSpPr>
        <p:spPr>
          <a:xfrm>
            <a:off x="24079064" y="5173354"/>
            <a:ext cx="5136723" cy="3323987"/>
          </a:xfrm>
          <a:prstGeom prst="rect">
            <a:avLst/>
          </a:prstGeom>
          <a:noFill/>
        </p:spPr>
        <p:txBody>
          <a:bodyPr wrap="square" rtlCol="0">
            <a:spAutoFit/>
          </a:bodyPr>
          <a:lstStyle/>
          <a:p>
            <a:r>
              <a:rPr lang="en-US" sz="3000" dirty="0">
                <a:latin typeface="Cambria" charset="0"/>
                <a:ea typeface="Cambria" charset="0"/>
                <a:cs typeface="Cambria" charset="0"/>
              </a:rPr>
              <a:t>When additional wind generation is added to the system, the greatest price decreases occur when demand is high and the share of natural gas making up supply is great.</a:t>
            </a:r>
          </a:p>
        </p:txBody>
      </p:sp>
      <p:sp>
        <p:nvSpPr>
          <p:cNvPr id="49" name="TextBox 48"/>
          <p:cNvSpPr txBox="1"/>
          <p:nvPr/>
        </p:nvSpPr>
        <p:spPr>
          <a:xfrm>
            <a:off x="8955818" y="26548490"/>
            <a:ext cx="14277956" cy="2677656"/>
          </a:xfrm>
          <a:prstGeom prst="rect">
            <a:avLst/>
          </a:prstGeom>
          <a:noFill/>
        </p:spPr>
        <p:txBody>
          <a:bodyPr wrap="square" rtlCol="0">
            <a:spAutoFit/>
          </a:bodyPr>
          <a:lstStyle/>
          <a:p>
            <a:r>
              <a:rPr lang="en-US" sz="2800" dirty="0" smtClean="0">
                <a:latin typeface="Cambria" charset="0"/>
                <a:ea typeface="Cambria" charset="0"/>
                <a:cs typeface="Cambria" charset="0"/>
              </a:rPr>
              <a:t>The </a:t>
            </a:r>
            <a:r>
              <a:rPr lang="en-US" sz="2800" dirty="0">
                <a:latin typeface="Cambria" charset="0"/>
                <a:ea typeface="Cambria" charset="0"/>
                <a:cs typeface="Cambria" charset="0"/>
              </a:rPr>
              <a:t>shape of the supply curve directly determines price and price stability, mapping each level of demand to price. Holding demand fixed, the two changes in the supply curve that can lead to </a:t>
            </a:r>
            <a:r>
              <a:rPr lang="en-US" sz="2800" dirty="0" smtClean="0">
                <a:latin typeface="Cambria" charset="0"/>
                <a:ea typeface="Cambria" charset="0"/>
                <a:cs typeface="Cambria" charset="0"/>
              </a:rPr>
              <a:t>a decrease in the clearing price are 1</a:t>
            </a:r>
            <a:r>
              <a:rPr lang="en-US" sz="2800" dirty="0">
                <a:latin typeface="Cambria" charset="0"/>
                <a:ea typeface="Cambria" charset="0"/>
                <a:cs typeface="Cambria" charset="0"/>
              </a:rPr>
              <a:t>) the decrease in the price of any generation to the right of demand to a price below the clearing price, and 2) the entry of any generation to the left of demand. Renewable resources like wind bidding in at $0.00 decrease price through the second condition, pushing all other bids to the right. </a:t>
            </a:r>
          </a:p>
        </p:txBody>
      </p:sp>
      <p:sp>
        <p:nvSpPr>
          <p:cNvPr id="54" name="TextBox 53"/>
          <p:cNvSpPr txBox="1"/>
          <p:nvPr/>
        </p:nvSpPr>
        <p:spPr>
          <a:xfrm>
            <a:off x="876263" y="24729068"/>
            <a:ext cx="7038723" cy="4093428"/>
          </a:xfrm>
          <a:prstGeom prst="rect">
            <a:avLst/>
          </a:prstGeom>
          <a:noFill/>
        </p:spPr>
        <p:txBody>
          <a:bodyPr wrap="square" rtlCol="0">
            <a:spAutoFit/>
          </a:bodyPr>
          <a:lstStyle/>
          <a:p>
            <a:r>
              <a:rPr lang="en-US" sz="3600" b="1" dirty="0" smtClean="0">
                <a:latin typeface="Cambria" charset="0"/>
                <a:ea typeface="Cambria" charset="0"/>
                <a:cs typeface="Cambria" charset="0"/>
              </a:rPr>
              <a:t> Data</a:t>
            </a:r>
          </a:p>
          <a:p>
            <a:endParaRPr lang="en-US" sz="3200" b="1" dirty="0" smtClean="0">
              <a:latin typeface="Cambria" charset="0"/>
              <a:ea typeface="Cambria" charset="0"/>
              <a:cs typeface="Cambria" charset="0"/>
            </a:endParaRPr>
          </a:p>
          <a:p>
            <a:r>
              <a:rPr lang="en-US" sz="3200" dirty="0" smtClean="0">
                <a:latin typeface="Cambria" charset="0"/>
                <a:ea typeface="Cambria" charset="0"/>
                <a:cs typeface="Cambria" charset="0"/>
              </a:rPr>
              <a:t>Data comes from ISO-NE, and includes hourly data on day-ahead market participants’ offers, hourly data on day-ahead market demand,  and daily data on the resource mix, for each day from 2010-2014. </a:t>
            </a:r>
            <a:endParaRPr lang="en-US" sz="3200" dirty="0">
              <a:latin typeface="Cambria" charset="0"/>
              <a:ea typeface="Cambria" charset="0"/>
              <a:cs typeface="Cambria" charset="0"/>
            </a:endParaRPr>
          </a:p>
        </p:txBody>
      </p:sp>
      <p:sp>
        <p:nvSpPr>
          <p:cNvPr id="55" name="TextBox 54"/>
          <p:cNvSpPr txBox="1"/>
          <p:nvPr/>
        </p:nvSpPr>
        <p:spPr>
          <a:xfrm>
            <a:off x="876263" y="13502822"/>
            <a:ext cx="7038723" cy="10433625"/>
          </a:xfrm>
          <a:prstGeom prst="rect">
            <a:avLst/>
          </a:prstGeom>
          <a:noFill/>
        </p:spPr>
        <p:txBody>
          <a:bodyPr wrap="square" rtlCol="0">
            <a:spAutoFit/>
          </a:bodyPr>
          <a:lstStyle/>
          <a:p>
            <a:r>
              <a:rPr lang="en-US" sz="3600" b="1" dirty="0" smtClean="0">
                <a:latin typeface="Cambria" charset="0"/>
                <a:ea typeface="Cambria" charset="0"/>
                <a:cs typeface="Cambria" charset="0"/>
              </a:rPr>
              <a:t> Methodology</a:t>
            </a:r>
          </a:p>
          <a:p>
            <a:endParaRPr lang="en-US" sz="3200" b="1" dirty="0" smtClean="0">
              <a:latin typeface="Cambria" charset="0"/>
              <a:ea typeface="Cambria" charset="0"/>
              <a:cs typeface="Cambria" charset="0"/>
            </a:endParaRPr>
          </a:p>
          <a:p>
            <a:r>
              <a:rPr lang="en-US" sz="3200" dirty="0" smtClean="0">
                <a:latin typeface="Cambria" charset="0"/>
                <a:ea typeface="Cambria" charset="0"/>
                <a:cs typeface="Cambria" charset="0"/>
              </a:rPr>
              <a:t>I estimate the impact of increased wind penetration under different quantity, demand, and resource mix scenarios by simulating the market mechanism using historical market data and evaluating the price changes that result. I look specifically for this effect at the day-ahead market administered by the New England ISO (ISO-NE), which accounts for about 30-40% of the energy procured in this region of 14 million customers. </a:t>
            </a:r>
          </a:p>
          <a:p>
            <a:endParaRPr lang="en-US" sz="3200" dirty="0" smtClean="0">
              <a:latin typeface="Cambria" charset="0"/>
              <a:ea typeface="Cambria" charset="0"/>
              <a:cs typeface="Cambria" charset="0"/>
            </a:endParaRPr>
          </a:p>
          <a:p>
            <a:r>
              <a:rPr lang="en-US" sz="3200" dirty="0" smtClean="0">
                <a:latin typeface="Cambria" charset="0"/>
                <a:ea typeface="Cambria" charset="0"/>
                <a:cs typeface="Cambria" charset="0"/>
              </a:rPr>
              <a:t>The simulation is written in Python, and calculates the clearing price that would have occurred on each hour throughout 2010-2014, for additional quantities of up to 5,000 MW in increments of 100 MW.</a:t>
            </a:r>
            <a:endParaRPr lang="en-US" sz="3200" dirty="0"/>
          </a:p>
        </p:txBody>
      </p:sp>
      <p:sp>
        <p:nvSpPr>
          <p:cNvPr id="57" name="TextBox 56"/>
          <p:cNvSpPr txBox="1"/>
          <p:nvPr/>
        </p:nvSpPr>
        <p:spPr>
          <a:xfrm>
            <a:off x="876263" y="7852912"/>
            <a:ext cx="7038723" cy="5078313"/>
          </a:xfrm>
          <a:prstGeom prst="rect">
            <a:avLst/>
          </a:prstGeom>
          <a:noFill/>
        </p:spPr>
        <p:txBody>
          <a:bodyPr wrap="square" rtlCol="0">
            <a:spAutoFit/>
          </a:bodyPr>
          <a:lstStyle/>
          <a:p>
            <a:r>
              <a:rPr lang="en-US" sz="3600" b="1" dirty="0" smtClean="0">
                <a:latin typeface="Cambria" charset="0"/>
                <a:ea typeface="Cambria" charset="0"/>
                <a:cs typeface="Cambria" charset="0"/>
              </a:rPr>
              <a:t> Hypothesis</a:t>
            </a:r>
          </a:p>
          <a:p>
            <a:endParaRPr lang="en-US" sz="3200" b="1" dirty="0" smtClean="0">
              <a:latin typeface="Cambria" charset="0"/>
              <a:ea typeface="Cambria" charset="0"/>
              <a:cs typeface="Cambria" charset="0"/>
            </a:endParaRPr>
          </a:p>
          <a:p>
            <a:r>
              <a:rPr lang="en-US" sz="3200" dirty="0" smtClean="0">
                <a:latin typeface="Cambria" charset="0"/>
                <a:ea typeface="Cambria" charset="0"/>
                <a:cs typeface="Cambria" charset="0"/>
              </a:rPr>
              <a:t>Bid in by wind generators at $0.00 marginal cost, wind energy should decrease prices at levels varying by:</a:t>
            </a:r>
          </a:p>
          <a:p>
            <a:pPr marL="514350" indent="-514350">
              <a:buAutoNum type="arabicParenR"/>
            </a:pPr>
            <a:r>
              <a:rPr lang="en-US" sz="3200" dirty="0" smtClean="0">
                <a:latin typeface="Cambria" charset="0"/>
                <a:ea typeface="Cambria" charset="0"/>
                <a:cs typeface="Cambria" charset="0"/>
              </a:rPr>
              <a:t>the quantity of wind added to the market,</a:t>
            </a:r>
          </a:p>
          <a:p>
            <a:pPr marL="514350" indent="-514350">
              <a:buAutoNum type="arabicParenR"/>
            </a:pPr>
            <a:r>
              <a:rPr lang="en-US" sz="3200" dirty="0" smtClean="0">
                <a:latin typeface="Cambria" charset="0"/>
                <a:ea typeface="Cambria" charset="0"/>
                <a:cs typeface="Cambria" charset="0"/>
              </a:rPr>
              <a:t>the level of demand, and</a:t>
            </a:r>
          </a:p>
          <a:p>
            <a:pPr marL="514350" indent="-514350">
              <a:buAutoNum type="arabicParenR"/>
            </a:pPr>
            <a:r>
              <a:rPr lang="en-US" sz="3200" dirty="0" smtClean="0">
                <a:latin typeface="Cambria" charset="0"/>
                <a:ea typeface="Cambria" charset="0"/>
                <a:cs typeface="Cambria" charset="0"/>
              </a:rPr>
              <a:t>the marginal costs and quantities of other resources on the market. </a:t>
            </a:r>
            <a:endParaRPr lang="en-US" sz="3200" dirty="0"/>
          </a:p>
        </p:txBody>
      </p:sp>
    </p:spTree>
    <p:extLst>
      <p:ext uri="{BB962C8B-B14F-4D97-AF65-F5344CB8AC3E}">
        <p14:creationId xmlns:p14="http://schemas.microsoft.com/office/powerpoint/2010/main" val="166134280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1566</TotalTime>
  <Words>623</Words>
  <Application>Microsoft Macintosh PowerPoint</Application>
  <PresentationFormat>Custom</PresentationFormat>
  <Paragraphs>37</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vt:lpstr>
      <vt:lpstr>Calibri Light</vt:lpstr>
      <vt:lpstr>Cambria</vt:lpstr>
      <vt:lpstr>Arial</vt:lpstr>
      <vt:lpstr>Office Theme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Zheng, Michelle</dc:creator>
  <cp:lastModifiedBy>Zheng, Michelle</cp:lastModifiedBy>
  <cp:revision>56</cp:revision>
  <cp:lastPrinted>2016-04-20T19:24:57Z</cp:lastPrinted>
  <dcterms:created xsi:type="dcterms:W3CDTF">2016-04-19T17:22:26Z</dcterms:created>
  <dcterms:modified xsi:type="dcterms:W3CDTF">2016-04-20T19:28:45Z</dcterms:modified>
</cp:coreProperties>
</file>

<file path=docProps/thumbnail.jpeg>
</file>